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9" r:id="rId6"/>
    <p:sldId id="280" r:id="rId7"/>
    <p:sldId id="260" r:id="rId8"/>
    <p:sldId id="261" r:id="rId9"/>
    <p:sldId id="262" r:id="rId10"/>
    <p:sldId id="281" r:id="rId11"/>
    <p:sldId id="263" r:id="rId12"/>
    <p:sldId id="264" r:id="rId13"/>
    <p:sldId id="282" r:id="rId14"/>
    <p:sldId id="276" r:id="rId15"/>
    <p:sldId id="277" r:id="rId16"/>
    <p:sldId id="278" r:id="rId17"/>
    <p:sldId id="274" r:id="rId18"/>
    <p:sldId id="267" r:id="rId19"/>
    <p:sldId id="275" r:id="rId20"/>
    <p:sldId id="269" r:id="rId21"/>
    <p:sldId id="272" r:id="rId22"/>
    <p:sldId id="273" r:id="rId23"/>
  </p:sldIdLst>
  <p:sldSz cx="18288000" cy="10287000"/>
  <p:notesSz cx="10287000" cy="18288000"/>
  <p:embeddedFontLst>
    <p:embeddedFont>
      <p:font typeface="카페24 심플해" pitchFamily="2" charset="-127"/>
      <p:regular r:id="rId25"/>
    </p:embeddedFont>
    <p:embeddedFont>
      <p:font typeface="카페24 단정해" pitchFamily="2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89D0"/>
    <a:srgbClr val="F7C9C9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90" autoAdjust="0"/>
  </p:normalViewPr>
  <p:slideViewPr>
    <p:cSldViewPr>
      <p:cViewPr varScale="1">
        <p:scale>
          <a:sx n="49" d="100"/>
          <a:sy n="49" d="100"/>
        </p:scale>
        <p:origin x="1042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DBA36-8E21-46AC-9F5E-FD193C47D6B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4F8FD-4BB5-4D82-9043-BBD29ECA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46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38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6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965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80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010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39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4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56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59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044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17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1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032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1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0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37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6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19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553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48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36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F8FD-4BB5-4D82-9043-BBD29ECA2E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2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23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1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23.png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256657" y="2853660"/>
            <a:ext cx="7772400" cy="295278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5000" b="1" kern="0" spc="4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S P O T</a:t>
            </a:r>
            <a:endParaRPr lang="en-US" sz="15000" b="1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876191" y="5920115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8458" y="4597040"/>
                <a:ext cx="23819048" cy="850476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8072"/>
                <a:ext cx="19200000" cy="906666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3495778" y="5514399"/>
            <a:ext cx="11294158" cy="13526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700" kern="0" spc="300" dirty="0" smtClean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SSAFY 4기 </a:t>
            </a:r>
            <a:r>
              <a:rPr lang="ko-KR" altLang="en-US" sz="3700" kern="0" spc="300" dirty="0" smtClean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특화 프로젝트</a:t>
            </a:r>
            <a:endParaRPr lang="en-US" altLang="ko-KR" sz="3700" kern="0" spc="300" dirty="0" smtClean="0">
              <a:solidFill>
                <a:srgbClr val="FFFFFF"/>
              </a:solidFill>
              <a:latin typeface="카페24 단정해" pitchFamily="2" charset="-127"/>
              <a:ea typeface="카페24 단정해" pitchFamily="2" charset="-127"/>
              <a:cs typeface="카페24 단정해" pitchFamily="34" charset="0"/>
            </a:endParaRPr>
          </a:p>
          <a:p>
            <a:pPr algn="ctr"/>
            <a:r>
              <a:rPr lang="en-US" sz="3700" kern="0" spc="300" dirty="0" err="1" smtClean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서울</a:t>
            </a:r>
            <a:r>
              <a:rPr lang="en-US" sz="3700" kern="0" spc="300" dirty="0" smtClean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1반 A102</a:t>
            </a:r>
            <a:endParaRPr lang="en-US" dirty="0">
              <a:latin typeface="카페24 단정해" pitchFamily="2" charset="-127"/>
              <a:ea typeface="카페24 단정해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00" y="263932"/>
            <a:ext cx="17833036" cy="9805769"/>
            <a:chOff x="226339" y="239973"/>
            <a:chExt cx="17833036" cy="98057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16030" y="684503"/>
              <a:ext cx="9801447" cy="8916708"/>
              <a:chOff x="-216030" y="684503"/>
              <a:chExt cx="9801447" cy="891670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-216030" y="684503"/>
                <a:ext cx="9801447" cy="891670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698327" y="684693"/>
              <a:ext cx="9805769" cy="8916328"/>
              <a:chOff x="8698327" y="684693"/>
              <a:chExt cx="9805769" cy="891632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8698327" y="684693"/>
                <a:ext cx="9805769" cy="8916328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9746680" y="720385"/>
            <a:ext cx="7693919" cy="18835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6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Triple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4104007" y="5140806"/>
            <a:ext cx="1005169" cy="143716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300" b="1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%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715566" y="736977"/>
            <a:ext cx="7693919" cy="169823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600" kern="0" spc="300" dirty="0" smtClean="0">
                <a:solidFill>
                  <a:srgbClr val="FDEBED"/>
                </a:solidFill>
                <a:latin typeface="카페24 단정해" pitchFamily="34" charset="0"/>
                <a:cs typeface="카페24 단정해" pitchFamily="34" charset="0"/>
              </a:rPr>
              <a:t>망고 플레이트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1877914" y="3743924"/>
            <a:ext cx="3457946" cy="3430743"/>
            <a:chOff x="11864667" y="4109854"/>
            <a:chExt cx="3457946" cy="34307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4667" y="4109854"/>
              <a:ext cx="3457946" cy="34307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92576" y="3727237"/>
            <a:ext cx="3472134" cy="3472134"/>
            <a:chOff x="2791005" y="4230082"/>
            <a:chExt cx="3472134" cy="34721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1005" y="4230082"/>
              <a:ext cx="3472134" cy="3472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09745" y="4663972"/>
            <a:ext cx="3308705" cy="1499629"/>
            <a:chOff x="2908174" y="5166817"/>
            <a:chExt cx="3308705" cy="14996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8174" y="5166817"/>
              <a:ext cx="3308705" cy="14996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26259" y="4253728"/>
            <a:ext cx="2399397" cy="2399397"/>
            <a:chOff x="12413012" y="4619658"/>
            <a:chExt cx="2399397" cy="23993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3012" y="4619658"/>
              <a:ext cx="2399397" cy="2399397"/>
            </a:xfrm>
            <a:prstGeom prst="rect">
              <a:avLst/>
            </a:prstGeom>
          </p:spPr>
        </p:pic>
      </p:grpSp>
      <p:pic>
        <p:nvPicPr>
          <p:cNvPr id="38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83456" y="1798957"/>
            <a:ext cx="7457143" cy="74190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44993" y="3607009"/>
            <a:ext cx="3723810" cy="3708794"/>
          </a:xfrm>
          <a:prstGeom prst="rect">
            <a:avLst/>
          </a:prstGeom>
        </p:spPr>
      </p:pic>
      <p:grpSp>
        <p:nvGrpSpPr>
          <p:cNvPr id="41" name="그룹 1009"/>
          <p:cNvGrpSpPr/>
          <p:nvPr/>
        </p:nvGrpSpPr>
        <p:grpSpPr>
          <a:xfrm>
            <a:off x="850018" y="1779897"/>
            <a:ext cx="7457143" cy="7419048"/>
            <a:chOff x="907411" y="2301802"/>
            <a:chExt cx="7457143" cy="7419048"/>
          </a:xfrm>
        </p:grpSpPr>
        <p:pic>
          <p:nvPicPr>
            <p:cNvPr id="4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411" y="2301802"/>
              <a:ext cx="7457143" cy="7419048"/>
            </a:xfrm>
            <a:prstGeom prst="rect">
              <a:avLst/>
            </a:prstGeom>
          </p:spPr>
        </p:pic>
        <p:pic>
          <p:nvPicPr>
            <p:cNvPr id="4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3968" y="4109854"/>
              <a:ext cx="3723810" cy="370879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741732" y="8198943"/>
            <a:ext cx="5768449" cy="8247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최저가 예약 및 </a:t>
            </a:r>
            <a:r>
              <a:rPr lang="en-US" sz="4000" u="sng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여행 일정 제작</a:t>
            </a:r>
            <a:r>
              <a:rPr lang="en-US" sz="40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 </a:t>
            </a:r>
            <a:r>
              <a:rPr lang="en-US" sz="22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서비스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814528" y="8198943"/>
            <a:ext cx="5744852" cy="956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dirty="0" smtClean="0">
                <a:solidFill>
                  <a:srgbClr val="FDEBED"/>
                </a:solidFill>
                <a:latin typeface="카페24 단정해" pitchFamily="34" charset="0"/>
                <a:cs typeface="카페24 단정해" pitchFamily="34" charset="0"/>
              </a:rPr>
              <a:t>위치 기반 </a:t>
            </a:r>
            <a:r>
              <a:rPr lang="en-US" sz="4000" u="sng" dirty="0" smtClean="0">
                <a:solidFill>
                  <a:srgbClr val="FDEBED"/>
                </a:solidFill>
                <a:latin typeface="카페24 단정해" pitchFamily="34" charset="0"/>
                <a:cs typeface="카페24 단정해" pitchFamily="34" charset="0"/>
              </a:rPr>
              <a:t>맛집 검색 및 추천</a:t>
            </a:r>
            <a:r>
              <a:rPr lang="en-US" sz="4000" dirty="0" smtClean="0">
                <a:solidFill>
                  <a:srgbClr val="FDEBED"/>
                </a:solidFill>
                <a:latin typeface="카페24 단정해" pitchFamily="34" charset="0"/>
                <a:cs typeface="카페24 단정해" pitchFamily="34" charset="0"/>
              </a:rPr>
              <a:t> </a:t>
            </a:r>
            <a:r>
              <a:rPr lang="en-US" sz="2200" dirty="0" smtClean="0">
                <a:solidFill>
                  <a:srgbClr val="FDEBED"/>
                </a:solidFill>
                <a:latin typeface="카페24 단정해" pitchFamily="34" charset="0"/>
                <a:cs typeface="카페24 단정해" pitchFamily="34" charset="0"/>
              </a:rPr>
              <a:t>서비스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4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5" y="149428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188376" y="549260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91" y="3412396"/>
              <a:ext cx="29419048" cy="105047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16386" y="2398001"/>
            <a:ext cx="17809524" cy="84060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0" name="Object 50"/>
          <p:cNvSpPr txBox="1"/>
          <p:nvPr/>
        </p:nvSpPr>
        <p:spPr>
          <a:xfrm>
            <a:off x="4546896" y="6822055"/>
            <a:ext cx="3690021" cy="32380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0" kern="0" spc="26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02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437767" y="8033691"/>
            <a:ext cx="4311892" cy="1295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5700" kern="0" spc="9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CHAPTER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7743299" y="2418912"/>
            <a:ext cx="9621952" cy="274278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000" kern="0" spc="5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프로젝트 소개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2381" y="752411"/>
            <a:ext cx="9485714" cy="2054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프로젝트 소개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647057" y="3342858"/>
            <a:ext cx="8991600" cy="37119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96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S</a:t>
            </a:r>
            <a:r>
              <a:rPr lang="en-US" sz="6600" kern="0" spc="2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upport &amp; </a:t>
            </a:r>
            <a:r>
              <a:rPr lang="en-US" sz="96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P</a:t>
            </a:r>
            <a:r>
              <a:rPr lang="en-US" sz="6600" kern="0" spc="2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roduce</a:t>
            </a:r>
          </a:p>
          <a:p>
            <a:pPr algn="ctr"/>
            <a:r>
              <a:rPr lang="en-US" sz="96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O</a:t>
            </a:r>
            <a:r>
              <a:rPr lang="en-US" sz="6600" kern="0" spc="2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ur</a:t>
            </a:r>
            <a:r>
              <a:rPr lang="en-US" sz="96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 T</a:t>
            </a:r>
            <a:r>
              <a:rPr lang="en-US" sz="6600" kern="0" spc="2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rip</a:t>
            </a:r>
            <a:endParaRPr lang="en-US" sz="2800" dirty="0"/>
          </a:p>
        </p:txBody>
      </p:sp>
      <p:sp>
        <p:nvSpPr>
          <p:cNvPr id="10" name="Object 9"/>
          <p:cNvSpPr txBox="1"/>
          <p:nvPr/>
        </p:nvSpPr>
        <p:spPr>
          <a:xfrm>
            <a:off x="4799457" y="3495258"/>
            <a:ext cx="8991600" cy="3711909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sz="19900" b="1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SPOT</a:t>
            </a:r>
            <a:endParaRPr lang="en-US" sz="4400" b="1" dirty="0"/>
          </a:p>
        </p:txBody>
      </p:sp>
      <p:sp>
        <p:nvSpPr>
          <p:cNvPr id="11" name="Object 8"/>
          <p:cNvSpPr txBox="1"/>
          <p:nvPr/>
        </p:nvSpPr>
        <p:spPr>
          <a:xfrm>
            <a:off x="4400000" y="6896841"/>
            <a:ext cx="9485714" cy="62065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유저 기반 빅데이터를 통해 맛집과 관광지 추천 </a:t>
            </a:r>
            <a:r>
              <a:rPr lang="ko-KR" altLang="en-US" sz="2800" dirty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및</a:t>
            </a:r>
            <a:r>
              <a:rPr lang="en-US" altLang="ko-KR" sz="2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 </a:t>
            </a:r>
            <a:r>
              <a:rPr lang="ko-KR" altLang="en-US" sz="2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여행 코스 제작</a:t>
            </a:r>
            <a:endParaRPr lang="en-US" sz="2800" dirty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8226" y="-4248371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2381" y="752411"/>
            <a:ext cx="9485714" cy="13430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kern="0" spc="300" dirty="0" err="1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프로젝트</a:t>
            </a:r>
            <a:r>
              <a:rPr lang="en-US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</a:t>
            </a:r>
            <a:r>
              <a:rPr lang="en-US" sz="7200" kern="0" spc="300" dirty="0" err="1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소개</a:t>
            </a:r>
            <a:endParaRPr lang="en-US" sz="1000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143000" y="2043545"/>
            <a:ext cx="3314819" cy="7619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- </a:t>
            </a:r>
            <a:r>
              <a:rPr lang="ko-KR" altLang="en-US" sz="36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사용 데이터</a:t>
            </a:r>
            <a:endParaRPr lang="en-US" sz="300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600200" y="3225992"/>
            <a:ext cx="6248400" cy="174137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</a:rPr>
              <a:t>맛집 데이터</a:t>
            </a:r>
            <a:endParaRPr lang="en-US" altLang="ko-KR" sz="7200" kern="0" spc="300" dirty="0" smtClean="0">
              <a:solidFill>
                <a:srgbClr val="7389D0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       (</a:t>
            </a:r>
            <a:r>
              <a:rPr lang="ko-KR" altLang="en-US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출처 </a:t>
            </a:r>
            <a:r>
              <a:rPr lang="en-US" altLang="ko-KR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: SSAFY)</a:t>
            </a:r>
            <a:endParaRPr lang="en-US" sz="200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1600200" y="5464704"/>
            <a:ext cx="10591800" cy="171472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</a:rPr>
              <a:t>2. </a:t>
            </a:r>
            <a:r>
              <a:rPr lang="ko-KR" altLang="en-US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</a:rPr>
              <a:t>전국 관광지 정보 데이터</a:t>
            </a:r>
            <a:endParaRPr lang="en-US" altLang="ko-KR" sz="7200" kern="0" spc="300" dirty="0" smtClean="0">
              <a:solidFill>
                <a:srgbClr val="7389D0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       (</a:t>
            </a:r>
            <a:r>
              <a:rPr lang="ko-KR" altLang="en-US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출처 </a:t>
            </a:r>
            <a:r>
              <a:rPr lang="en-US" altLang="ko-KR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: </a:t>
            </a:r>
            <a:r>
              <a:rPr lang="ko-KR" altLang="en-US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공공데이터포털</a:t>
            </a:r>
            <a:r>
              <a:rPr lang="en-US" altLang="ko-KR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)</a:t>
            </a:r>
            <a:endParaRPr lang="en-US" sz="200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600200" y="7676768"/>
            <a:ext cx="9295095" cy="182631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</a:rPr>
              <a:t>3. T map </a:t>
            </a:r>
            <a:r>
              <a:rPr lang="ko-KR" altLang="en-US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</a:rPr>
              <a:t>이용 데이터</a:t>
            </a:r>
            <a:endParaRPr lang="en-US" altLang="ko-KR" sz="7200" kern="0" spc="300" dirty="0" smtClean="0">
              <a:solidFill>
                <a:srgbClr val="7389D0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       (</a:t>
            </a:r>
            <a:r>
              <a:rPr lang="ko-KR" altLang="en-US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출처 </a:t>
            </a:r>
            <a:r>
              <a:rPr lang="en-US" altLang="ko-KR" sz="32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: SK Big Data Hub)</a:t>
            </a:r>
            <a:endParaRPr lang="en-US" sz="200" dirty="0">
              <a:latin typeface="카페24 심플해" pitchFamily="2" charset="-127"/>
              <a:ea typeface="카페24 심플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4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8226" y="-4248371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2381" y="752411"/>
            <a:ext cx="9485714" cy="13430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kern="0" spc="300" dirty="0" err="1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프로젝트</a:t>
            </a:r>
            <a:r>
              <a:rPr lang="en-US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</a:t>
            </a:r>
            <a:r>
              <a:rPr lang="en-US" sz="7200" kern="0" spc="300" dirty="0" err="1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소개</a:t>
            </a:r>
            <a:endParaRPr lang="en-US" sz="1000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143000" y="2043545"/>
            <a:ext cx="3314819" cy="7619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- </a:t>
            </a:r>
            <a:r>
              <a:rPr lang="ko-KR" altLang="en-US" sz="36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와이어프레임</a:t>
            </a:r>
            <a:endParaRPr lang="en-US" sz="300" dirty="0">
              <a:latin typeface="카페24 심플해" pitchFamily="2" charset="-127"/>
              <a:ea typeface="카페24 심플해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60803" y="3255489"/>
            <a:ext cx="16964108" cy="6237680"/>
            <a:chOff x="533400" y="3238500"/>
            <a:chExt cx="16964108" cy="6237680"/>
          </a:xfrm>
        </p:grpSpPr>
        <p:pic>
          <p:nvPicPr>
            <p:cNvPr id="1026" name="Picture 2" descr="https://cdn.discordapp.com/attachments/813231483778891790/821980756196065282/30d1ad758d45d161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117"/>
            <a:stretch/>
          </p:blipFill>
          <p:spPr bwMode="auto">
            <a:xfrm>
              <a:off x="533400" y="3255488"/>
              <a:ext cx="8791492" cy="6220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dn.discordapp.com/attachments/813231483778891790/821980756196065282/30d1ad758d45d161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642"/>
            <a:stretch/>
          </p:blipFill>
          <p:spPr bwMode="auto">
            <a:xfrm>
              <a:off x="9220200" y="3241270"/>
              <a:ext cx="8277308" cy="3883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85800" y="8648700"/>
              <a:ext cx="4800600" cy="75128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324892" y="6974032"/>
              <a:ext cx="8172616" cy="250214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5268492" y="3238500"/>
              <a:ext cx="2181308" cy="53340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1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7124" y="238095"/>
            <a:ext cx="17809524" cy="9809524"/>
            <a:chOff x="247124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24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2381" y="752411"/>
            <a:ext cx="9485714" cy="13430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kern="0" spc="300" dirty="0" err="1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프로젝트</a:t>
            </a:r>
            <a:r>
              <a:rPr lang="en-US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</a:t>
            </a:r>
            <a:r>
              <a:rPr lang="en-US" sz="7200" kern="0" spc="300" dirty="0" err="1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소개</a:t>
            </a:r>
            <a:endParaRPr lang="en-US" sz="1000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143000" y="2043545"/>
            <a:ext cx="3314819" cy="7619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- </a:t>
            </a:r>
            <a:r>
              <a:rPr lang="ko-KR" altLang="en-US" sz="36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개발 도구</a:t>
            </a:r>
            <a:endParaRPr lang="en-US" sz="300" dirty="0">
              <a:latin typeface="카페24 심플해" pitchFamily="2" charset="-127"/>
              <a:ea typeface="카페24 심플해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596884" y="2043545"/>
            <a:ext cx="7110003" cy="7246422"/>
            <a:chOff x="5596884" y="2043545"/>
            <a:chExt cx="7110003" cy="7246422"/>
          </a:xfrm>
        </p:grpSpPr>
        <p:grpSp>
          <p:nvGrpSpPr>
            <p:cNvPr id="4" name="그룹 3"/>
            <p:cNvGrpSpPr/>
            <p:nvPr/>
          </p:nvGrpSpPr>
          <p:grpSpPr>
            <a:xfrm>
              <a:off x="5596884" y="2043545"/>
              <a:ext cx="7110003" cy="7246422"/>
              <a:chOff x="5747254" y="2001628"/>
              <a:chExt cx="7110003" cy="7246422"/>
            </a:xfrm>
          </p:grpSpPr>
          <p:pic>
            <p:nvPicPr>
              <p:cNvPr id="6146" name="Picture 2" descr="MongoDB 명령어 (database, collection, document, query, cursor, index)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13" t="6882" r="13279" b="27001"/>
              <a:stretch/>
            </p:blipFill>
            <p:spPr bwMode="auto">
              <a:xfrm>
                <a:off x="8443644" y="7227977"/>
                <a:ext cx="1772843" cy="1866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0" name="Picture 6" descr="Vue.js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4286" y="5013984"/>
                <a:ext cx="1411561" cy="1411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4" name="Picture 10" descr="How to integrate Mixpanel into a Spring Boot application | by Marian Furdui  | 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4665" y="3548014"/>
                <a:ext cx="1661815" cy="1490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60" name="Picture 16" descr="html] 이미지를 만드는 태그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3" t="8661" r="55444" b="16829"/>
              <a:stretch/>
            </p:blipFill>
            <p:spPr bwMode="auto">
              <a:xfrm>
                <a:off x="6385832" y="5905522"/>
                <a:ext cx="1286209" cy="1879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62" name="Picture 18" descr="html] 이미지를 만드는 태그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546" t="9150" r="4040" b="16340"/>
              <a:stretch/>
            </p:blipFill>
            <p:spPr bwMode="auto">
              <a:xfrm>
                <a:off x="6340606" y="3432318"/>
                <a:ext cx="1376663" cy="1913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육각형 28"/>
              <p:cNvSpPr/>
              <p:nvPr/>
            </p:nvSpPr>
            <p:spPr>
              <a:xfrm>
                <a:off x="8048383" y="4519939"/>
                <a:ext cx="2563368" cy="2209800"/>
              </a:xfrm>
              <a:prstGeom prst="hexagon">
                <a:avLst/>
              </a:prstGeom>
              <a:noFill/>
              <a:ln w="57150">
                <a:solidFill>
                  <a:srgbClr val="F7C9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육각형 29"/>
              <p:cNvSpPr/>
              <p:nvPr/>
            </p:nvSpPr>
            <p:spPr>
              <a:xfrm>
                <a:off x="8048383" y="7038250"/>
                <a:ext cx="2563368" cy="2209800"/>
              </a:xfrm>
              <a:prstGeom prst="hexagon">
                <a:avLst/>
              </a:prstGeom>
              <a:noFill/>
              <a:ln w="57150">
                <a:solidFill>
                  <a:srgbClr val="7389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육각형 30"/>
              <p:cNvSpPr/>
              <p:nvPr/>
            </p:nvSpPr>
            <p:spPr>
              <a:xfrm>
                <a:off x="10293889" y="3188601"/>
                <a:ext cx="2563368" cy="2209800"/>
              </a:xfrm>
              <a:prstGeom prst="hexagon">
                <a:avLst/>
              </a:prstGeom>
              <a:noFill/>
              <a:ln w="57150">
                <a:solidFill>
                  <a:srgbClr val="F7C9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육각형 31"/>
              <p:cNvSpPr/>
              <p:nvPr/>
            </p:nvSpPr>
            <p:spPr>
              <a:xfrm>
                <a:off x="5747254" y="5796160"/>
                <a:ext cx="2563368" cy="2209800"/>
              </a:xfrm>
              <a:prstGeom prst="hexagon">
                <a:avLst/>
              </a:prstGeom>
              <a:noFill/>
              <a:ln w="57150">
                <a:solidFill>
                  <a:srgbClr val="F7C9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육각형 32"/>
              <p:cNvSpPr/>
              <p:nvPr/>
            </p:nvSpPr>
            <p:spPr>
              <a:xfrm>
                <a:off x="10293889" y="5740543"/>
                <a:ext cx="2563368" cy="2209800"/>
              </a:xfrm>
              <a:prstGeom prst="hexagon">
                <a:avLst/>
              </a:prstGeom>
              <a:noFill/>
              <a:ln w="57150">
                <a:solidFill>
                  <a:srgbClr val="7389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80" name="Picture 36" descr="Which programming language should you learn in 2020?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7495" y="2149579"/>
                <a:ext cx="1913897" cy="1913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육각형 33"/>
              <p:cNvSpPr/>
              <p:nvPr/>
            </p:nvSpPr>
            <p:spPr>
              <a:xfrm>
                <a:off x="5747254" y="3282473"/>
                <a:ext cx="2563368" cy="2209800"/>
              </a:xfrm>
              <a:prstGeom prst="hexagon">
                <a:avLst/>
              </a:prstGeom>
              <a:noFill/>
              <a:ln w="57150">
                <a:solidFill>
                  <a:srgbClr val="7389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육각형 1"/>
              <p:cNvSpPr/>
              <p:nvPr/>
            </p:nvSpPr>
            <p:spPr>
              <a:xfrm>
                <a:off x="8048383" y="2001628"/>
                <a:ext cx="2563368" cy="2209800"/>
              </a:xfrm>
              <a:prstGeom prst="hexagon">
                <a:avLst/>
              </a:prstGeom>
              <a:noFill/>
              <a:ln w="57150">
                <a:solidFill>
                  <a:srgbClr val="7389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182" name="Picture 38" descr="웹 프로그래밍 기초] 게시판에 이미지 업로드해서 불러오기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8" t="30000" r="8056" b="30000"/>
            <a:stretch/>
          </p:blipFill>
          <p:spPr bwMode="auto">
            <a:xfrm>
              <a:off x="10431894" y="6445279"/>
              <a:ext cx="1986616" cy="961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99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2381" y="752411"/>
            <a:ext cx="9485714" cy="13430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kern="0" spc="300" dirty="0" err="1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프로젝트</a:t>
            </a:r>
            <a:r>
              <a:rPr lang="en-US" sz="7200" kern="0" spc="3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</a:t>
            </a:r>
            <a:r>
              <a:rPr lang="en-US" sz="7200" kern="0" spc="300" dirty="0" err="1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소개</a:t>
            </a:r>
            <a:endParaRPr lang="en-US" sz="1000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143000" y="2043545"/>
            <a:ext cx="3314819" cy="7619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- </a:t>
            </a:r>
            <a:r>
              <a:rPr lang="ko-KR" altLang="en-US" sz="3600" kern="0" spc="3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시스템 흐름</a:t>
            </a:r>
            <a:endParaRPr lang="en-US" sz="300" dirty="0">
              <a:latin typeface="카페24 심플해" pitchFamily="2" charset="-127"/>
              <a:ea typeface="카페24 심플해" pitchFamily="2" charset="-127"/>
            </a:endParaRPr>
          </a:p>
        </p:txBody>
      </p:sp>
      <p:pic>
        <p:nvPicPr>
          <p:cNvPr id="9" name="Picture 6" descr="Vue.js - 위키백과, 우리 모두의 백과사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06" y="3726595"/>
            <a:ext cx="2394329" cy="23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ow to integrate Mixpanel into a Spring Boot application | by Marian Furdui  | Medi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540" y="3432787"/>
            <a:ext cx="1661815" cy="14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ngoDB 명령어 (database, collection, document, query, cursor, index)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t="6882" r="13279" b="27001"/>
          <a:stretch/>
        </p:blipFill>
        <p:spPr bwMode="auto">
          <a:xfrm>
            <a:off x="10993249" y="7711908"/>
            <a:ext cx="1772843" cy="186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8" descr="웹 프로그래밍 기초] 게시판에 이미지 업로드해서 불러오기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t="30000" r="8056" b="30000"/>
          <a:stretch/>
        </p:blipFill>
        <p:spPr bwMode="auto">
          <a:xfrm>
            <a:off x="12247547" y="3407691"/>
            <a:ext cx="3053711" cy="147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841071" y="2209844"/>
            <a:ext cx="8077200" cy="4105781"/>
          </a:xfrm>
          <a:prstGeom prst="roundRect">
            <a:avLst/>
          </a:prstGeom>
          <a:noFill/>
          <a:ln w="76200">
            <a:solidFill>
              <a:srgbClr val="F7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3934" y="5472278"/>
            <a:ext cx="1204757" cy="1738222"/>
            <a:chOff x="9601200" y="5766121"/>
            <a:chExt cx="1204757" cy="1738222"/>
          </a:xfrm>
        </p:grpSpPr>
        <p:cxnSp>
          <p:nvCxnSpPr>
            <p:cNvPr id="5" name="직선 화살표 연결선 4"/>
            <p:cNvCxnSpPr/>
            <p:nvPr/>
          </p:nvCxnSpPr>
          <p:spPr>
            <a:xfrm>
              <a:off x="9601200" y="5951635"/>
              <a:ext cx="836895" cy="1552708"/>
            </a:xfrm>
            <a:prstGeom prst="straightConnector1">
              <a:avLst/>
            </a:prstGeom>
            <a:ln w="127000">
              <a:solidFill>
                <a:srgbClr val="7389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H="1" flipV="1">
              <a:off x="10005204" y="5766121"/>
              <a:ext cx="800753" cy="1508387"/>
            </a:xfrm>
            <a:prstGeom prst="straightConnector1">
              <a:avLst/>
            </a:prstGeom>
            <a:ln w="127000">
              <a:solidFill>
                <a:srgbClr val="7389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 rot="3733759">
            <a:off x="12713237" y="5454908"/>
            <a:ext cx="1204757" cy="1738222"/>
            <a:chOff x="9601200" y="5766121"/>
            <a:chExt cx="1204757" cy="1738222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9601200" y="5951635"/>
              <a:ext cx="836895" cy="1552708"/>
            </a:xfrm>
            <a:prstGeom prst="straightConnector1">
              <a:avLst/>
            </a:prstGeom>
            <a:ln w="127000">
              <a:solidFill>
                <a:srgbClr val="7389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H="1" flipV="1">
              <a:off x="10005204" y="5766121"/>
              <a:ext cx="800753" cy="1508387"/>
            </a:xfrm>
            <a:prstGeom prst="straightConnector1">
              <a:avLst/>
            </a:prstGeom>
            <a:ln w="127000">
              <a:solidFill>
                <a:srgbClr val="7389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 rot="7153744">
            <a:off x="5599349" y="4054650"/>
            <a:ext cx="1204757" cy="1738222"/>
            <a:chOff x="9601200" y="5766121"/>
            <a:chExt cx="1204757" cy="1738222"/>
          </a:xfrm>
        </p:grpSpPr>
        <p:cxnSp>
          <p:nvCxnSpPr>
            <p:cNvPr id="23" name="직선 화살표 연결선 22"/>
            <p:cNvCxnSpPr/>
            <p:nvPr/>
          </p:nvCxnSpPr>
          <p:spPr>
            <a:xfrm>
              <a:off x="9601200" y="5951635"/>
              <a:ext cx="836895" cy="1552708"/>
            </a:xfrm>
            <a:prstGeom prst="straightConnector1">
              <a:avLst/>
            </a:prstGeom>
            <a:ln w="127000">
              <a:solidFill>
                <a:srgbClr val="7389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 flipV="1">
              <a:off x="10005204" y="5766121"/>
              <a:ext cx="800753" cy="1508387"/>
            </a:xfrm>
            <a:prstGeom prst="straightConnector1">
              <a:avLst/>
            </a:prstGeom>
            <a:ln w="127000">
              <a:solidFill>
                <a:srgbClr val="7389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14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5" y="181110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969496" y="-1943100"/>
            <a:ext cx="35628571" cy="16819048"/>
            <a:chOff x="-10015049" y="-7161984"/>
            <a:chExt cx="35628571" cy="16819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015049" y="-7161984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105525" y="-2663851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14373235" y="6154390"/>
            <a:ext cx="3519076" cy="32380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0" kern="0" spc="26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03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0179889" y="7328431"/>
            <a:ext cx="4332984" cy="1295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5700" kern="0" spc="9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CHAPTER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827352" y="1646819"/>
            <a:ext cx="12153375" cy="27427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000" kern="0" spc="500" smtClean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</a:rPr>
              <a:t>향후 계획</a:t>
            </a:r>
            <a:endParaRPr lang="en-US" dirty="0"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4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097" y="-3201456"/>
            <a:ext cx="153096" cy="16688626"/>
            <a:chOff x="8933097" y="-3201456"/>
            <a:chExt cx="153096" cy="166886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933097" y="-3201456"/>
              <a:ext cx="153096" cy="16688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75645" y="4249984"/>
            <a:ext cx="1756782" cy="2413583"/>
            <a:chOff x="3675645" y="4249984"/>
            <a:chExt cx="1756782" cy="24135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75645" y="4249984"/>
              <a:ext cx="1756782" cy="1756782"/>
              <a:chOff x="3675645" y="4249984"/>
              <a:chExt cx="1756782" cy="175678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75645" y="4249984"/>
                <a:ext cx="1756782" cy="17567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06864" y="6256108"/>
              <a:ext cx="694343" cy="120574"/>
              <a:chOff x="4206864" y="6256108"/>
              <a:chExt cx="694343" cy="1205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4206864" y="6256108"/>
                <a:ext cx="694343" cy="120574"/>
              </a:xfrm>
              <a:prstGeom prst="rect">
                <a:avLst/>
              </a:prstGeom>
            </p:spPr>
          </p:pic>
        </p:grpSp>
      </p:grpSp>
      <p:sp>
        <p:nvSpPr>
          <p:cNvPr id="19" name="Object 19"/>
          <p:cNvSpPr txBox="1"/>
          <p:nvPr/>
        </p:nvSpPr>
        <p:spPr>
          <a:xfrm>
            <a:off x="3933865" y="4721223"/>
            <a:ext cx="1261347" cy="952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6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01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8207695" y="3580241"/>
            <a:ext cx="1742231" cy="2413583"/>
            <a:chOff x="8271742" y="3574874"/>
            <a:chExt cx="1742231" cy="241358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71742" y="4246226"/>
              <a:ext cx="1742231" cy="1742231"/>
              <a:chOff x="8271742" y="4246226"/>
              <a:chExt cx="1742231" cy="17422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71742" y="4246226"/>
                <a:ext cx="1742231" cy="174223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798561" y="3859382"/>
              <a:ext cx="688592" cy="119576"/>
              <a:chOff x="8798561" y="3859382"/>
              <a:chExt cx="688592" cy="1195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798561" y="3859382"/>
                <a:ext cx="688592" cy="119576"/>
              </a:xfrm>
              <a:prstGeom prst="rect">
                <a:avLst/>
              </a:prstGeom>
            </p:spPr>
          </p:pic>
        </p:grpSp>
      </p:grpSp>
      <p:sp>
        <p:nvSpPr>
          <p:cNvPr id="28" name="Object 28"/>
          <p:cNvSpPr txBox="1"/>
          <p:nvPr/>
        </p:nvSpPr>
        <p:spPr>
          <a:xfrm>
            <a:off x="8512183" y="4666678"/>
            <a:ext cx="1261347" cy="952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6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02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2846834" y="4270576"/>
            <a:ext cx="1723248" cy="2367511"/>
            <a:chOff x="12846834" y="4270576"/>
            <a:chExt cx="1723248" cy="236751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846834" y="4270576"/>
              <a:ext cx="1723248" cy="1723248"/>
              <a:chOff x="12846834" y="4270576"/>
              <a:chExt cx="1723248" cy="17232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46834" y="4270576"/>
                <a:ext cx="1723248" cy="172324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367914" y="6238406"/>
              <a:ext cx="681089" cy="118273"/>
              <a:chOff x="13367914" y="6238406"/>
              <a:chExt cx="681089" cy="1182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3367914" y="6238406"/>
                <a:ext cx="681089" cy="118273"/>
              </a:xfrm>
              <a:prstGeom prst="rect">
                <a:avLst/>
              </a:prstGeom>
            </p:spPr>
          </p:pic>
        </p:grpSp>
      </p:grpSp>
      <p:sp>
        <p:nvSpPr>
          <p:cNvPr id="37" name="Object 37"/>
          <p:cNvSpPr txBox="1"/>
          <p:nvPr/>
        </p:nvSpPr>
        <p:spPr>
          <a:xfrm>
            <a:off x="13136921" y="4710832"/>
            <a:ext cx="1261347" cy="952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6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03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650887" y="7445227"/>
            <a:ext cx="4139379" cy="227994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맛집 데이터의 리뷰에서</a:t>
            </a:r>
          </a:p>
          <a:p>
            <a:pPr algn="ctr"/>
            <a:r>
              <a:rPr lang="en-US" sz="1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특이사항이 될 만한 단어를 추출,</a:t>
            </a:r>
          </a:p>
          <a:p>
            <a:pPr algn="ctr"/>
            <a:r>
              <a:rPr lang="en-US" sz="1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 tag화 하여 더 정학환</a:t>
            </a:r>
          </a:p>
          <a:p>
            <a:pPr algn="ctr"/>
            <a:r>
              <a:rPr lang="en-US" sz="1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사용자 기반 추천 시스템 구현</a:t>
            </a:r>
            <a:endParaRPr lang="en-US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79723" y="6882999"/>
            <a:ext cx="3669200" cy="608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b="1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UI/UX 최적화</a:t>
            </a:r>
            <a:endParaRPr lang="en-US" b="1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59758" y="7474285"/>
            <a:ext cx="3869142" cy="1697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사용자 친화적인 UI/UX를 위해</a:t>
            </a:r>
          </a:p>
          <a:p>
            <a:pPr algn="ctr"/>
            <a:r>
              <a:rPr lang="en-US" sz="1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와이어프레임에서 더 심화하여</a:t>
            </a:r>
          </a:p>
          <a:p>
            <a:pPr algn="ctr"/>
            <a:r>
              <a:rPr lang="en-US" sz="1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화면을 설계 및 구현</a:t>
            </a:r>
            <a:endParaRPr lang="en-US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932995" y="6877750"/>
            <a:ext cx="3669200" cy="53674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b="1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KoNLPy 알고리즘 적용</a:t>
            </a:r>
            <a:endParaRPr lang="en-US" b="1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48469" y="1695222"/>
            <a:ext cx="3669200" cy="53674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b="1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단정해" pitchFamily="34" charset="0"/>
              </a:rPr>
              <a:t>데이터 전처리</a:t>
            </a:r>
            <a:endParaRPr lang="en-US" b="1" dirty="0"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28504" y="2300159"/>
            <a:ext cx="3869142" cy="1697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맛집 데이터와 관광지 데이터에서</a:t>
            </a:r>
          </a:p>
          <a:p>
            <a:pPr algn="ctr"/>
            <a:r>
              <a:rPr lang="en-US" sz="1800" dirty="0" err="1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SPOT에서</a:t>
            </a:r>
            <a:r>
              <a:rPr lang="en-US" sz="18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 필요한 컬럼만 추출, 가공하여 효용성 증대</a:t>
            </a:r>
            <a:endParaRPr lang="en-US" dirty="0">
              <a:latin typeface="카페24 심플해" pitchFamily="2" charset="-127"/>
              <a:ea typeface="카페24 심플해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5" y="149428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188376" y="549260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91" y="3412396"/>
              <a:ext cx="29419048" cy="105047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16386" y="2398001"/>
            <a:ext cx="17809524" cy="84060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0" name="Object 50"/>
          <p:cNvSpPr txBox="1"/>
          <p:nvPr/>
        </p:nvSpPr>
        <p:spPr>
          <a:xfrm>
            <a:off x="4546896" y="6822055"/>
            <a:ext cx="3690021" cy="32380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0" kern="0" spc="26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04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437767" y="8033691"/>
            <a:ext cx="4311892" cy="1295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5700" kern="0" spc="9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CHAPTER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7743299" y="2418912"/>
            <a:ext cx="9621952" cy="274278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2000" kern="0" spc="500" smtClean="0">
                <a:solidFill>
                  <a:srgbClr val="FFFFFF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기대효과</a:t>
            </a:r>
            <a:endParaRPr lang="en-US" dirty="0"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9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5" y="232693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7306084" y="1479652"/>
            <a:ext cx="4045998" cy="15242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6700" kern="0" spc="36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목차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3424228" y="2911945"/>
            <a:ext cx="11437255" cy="9511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200" kern="0" spc="14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CONTENTS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6890481" y="5118763"/>
            <a:ext cx="5410200" cy="32381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Chapter 01    |      기획 배경</a:t>
            </a:r>
          </a:p>
          <a:p>
            <a:pPr algn="just"/>
            <a:endParaRPr lang="en-US" sz="2800" dirty="0" smtClean="0">
              <a:solidFill>
                <a:srgbClr val="FFFFFF"/>
              </a:solidFill>
              <a:latin typeface="카페24 단정해" pitchFamily="34" charset="0"/>
              <a:cs typeface="카페24 단정해" pitchFamily="34" charset="0"/>
            </a:endParaRPr>
          </a:p>
          <a:p>
            <a:pPr algn="just"/>
            <a:r>
              <a:rPr lang="en-US" sz="28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Chapter 02    |    프로젝트 소개</a:t>
            </a:r>
          </a:p>
          <a:p>
            <a:pPr algn="just"/>
            <a:endParaRPr lang="en-US" sz="2800" dirty="0" smtClean="0">
              <a:solidFill>
                <a:srgbClr val="FFFFFF"/>
              </a:solidFill>
              <a:latin typeface="카페24 단정해" pitchFamily="34" charset="0"/>
              <a:cs typeface="카페24 단정해" pitchFamily="34" charset="0"/>
            </a:endParaRPr>
          </a:p>
          <a:p>
            <a:pPr algn="just"/>
            <a:r>
              <a:rPr lang="en-US" sz="28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Chapter 03    |      향후 계획</a:t>
            </a:r>
          </a:p>
          <a:p>
            <a:pPr algn="just"/>
            <a:endParaRPr lang="en-US" sz="2800" dirty="0" smtClean="0">
              <a:solidFill>
                <a:srgbClr val="FFFFFF"/>
              </a:solidFill>
              <a:latin typeface="카페24 단정해" pitchFamily="34" charset="0"/>
              <a:cs typeface="카페24 단정해" pitchFamily="34" charset="0"/>
            </a:endParaRPr>
          </a:p>
          <a:p>
            <a:pPr algn="just"/>
            <a:r>
              <a:rPr lang="en-US" sz="28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Chapter 04    |      </a:t>
            </a:r>
            <a:r>
              <a:rPr lang="en-US" sz="2800" dirty="0" err="1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기대효과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24453"/>
            <a:ext cx="5933333" cy="9823166"/>
            <a:chOff x="238095" y="224453"/>
            <a:chExt cx="5933333" cy="9823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238095" y="224453"/>
              <a:ext cx="5933333" cy="9823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4286" y="245045"/>
            <a:ext cx="5933333" cy="9802574"/>
            <a:chOff x="12114286" y="245045"/>
            <a:chExt cx="5933333" cy="98025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12114286" y="245045"/>
              <a:ext cx="5933333" cy="9802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4603" y="203861"/>
            <a:ext cx="5936508" cy="9843758"/>
            <a:chOff x="6174603" y="203861"/>
            <a:chExt cx="5936508" cy="98437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174603" y="203861"/>
              <a:ext cx="5936508" cy="984375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3275" y="4536493"/>
            <a:ext cx="5961788" cy="4761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500" kern="0" spc="1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</a:rPr>
              <a:t>사용자 만족도 증가</a:t>
            </a:r>
            <a:endParaRPr lang="en-US" dirty="0"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8829" y="4536493"/>
            <a:ext cx="5908053" cy="4761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500" kern="0" spc="100" dirty="0" err="1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스팟에</a:t>
            </a:r>
            <a:r>
              <a:rPr lang="ko-KR" altLang="en-US" sz="2500" kern="0" spc="100" dirty="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대한 불확실성 감소</a:t>
            </a:r>
            <a:endParaRPr lang="en-US" dirty="0"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142740" y="4536683"/>
            <a:ext cx="5904877" cy="47617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500" kern="0" spc="100" smtClean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무분별한 광고 제한</a:t>
            </a:r>
            <a:endParaRPr lang="en-US" dirty="0"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1426" y="5959986"/>
            <a:ext cx="5925455" cy="24066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사용자들이 직접 남긴 리뷰들로</a:t>
            </a:r>
            <a:endParaRPr lang="en-US" altLang="ko-KR" sz="2000" dirty="0" smtClean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스팟에</a:t>
            </a:r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 대한 태그를 달아</a:t>
            </a:r>
            <a:endParaRPr lang="en-US" altLang="ko-KR" sz="2000" dirty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사용자가 원하는 </a:t>
            </a:r>
            <a:r>
              <a:rPr lang="ko-KR" altLang="en-US" sz="2000" dirty="0" err="1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스팟</a:t>
            </a:r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 적중률을 높임</a:t>
            </a:r>
            <a:endParaRPr lang="en-US" altLang="ko-KR" sz="2000" dirty="0" smtClean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endParaRPr lang="en-US" altLang="ko-KR" sz="2000" dirty="0" smtClean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2366667" y="2223938"/>
            <a:ext cx="1676190" cy="1676190"/>
            <a:chOff x="2366667" y="2223938"/>
            <a:chExt cx="1676190" cy="16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7979" y="1495250"/>
              <a:ext cx="3352381" cy="3352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6667" y="2223938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04762" y="2223938"/>
            <a:ext cx="1676190" cy="1676190"/>
            <a:chOff x="8304762" y="2223938"/>
            <a:chExt cx="1676190" cy="16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6074" y="1495250"/>
              <a:ext cx="3352381" cy="335238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4762" y="2223938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42857" y="2223938"/>
            <a:ext cx="1676190" cy="1676190"/>
            <a:chOff x="14242857" y="2223938"/>
            <a:chExt cx="1676190" cy="16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4169" y="1495250"/>
              <a:ext cx="3352381" cy="33523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42857" y="2223938"/>
              <a:ext cx="1676190" cy="167619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34920" y="5960175"/>
            <a:ext cx="5936507" cy="24066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유저 기반 추천 알고리즘을 통해</a:t>
            </a:r>
            <a:endParaRPr lang="en-US" altLang="ko-KR" sz="2000" dirty="0" smtClean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사용자가 원하는 여행 코스를 제공함으로서</a:t>
            </a:r>
            <a:endParaRPr lang="en-US" altLang="ko-KR" sz="2000" dirty="0" smtClean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만족도 증가</a:t>
            </a:r>
            <a:endParaRPr lang="en-US" sz="2000" dirty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104757" y="5959986"/>
            <a:ext cx="5942859" cy="240660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업주가 올려놓는 광고가 아닌</a:t>
            </a:r>
            <a:r>
              <a:rPr lang="en-US" altLang="ko-KR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.</a:t>
            </a:r>
          </a:p>
          <a:p>
            <a:pPr algn="ctr"/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사용자들의 리뷰를 통해 추천 시스템을 구현하여</a:t>
            </a:r>
            <a:endParaRPr lang="en-US" altLang="ko-KR" sz="2000" dirty="0" smtClean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  <a:cs typeface="카페24 심플해" pitchFamily="34" charset="0"/>
            </a:endParaRPr>
          </a:p>
          <a:p>
            <a:pPr algn="ctr"/>
            <a:r>
              <a:rPr lang="ko-KR" altLang="en-US" sz="2000" dirty="0" err="1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관심없는</a:t>
            </a:r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 분야의 </a:t>
            </a:r>
            <a:r>
              <a:rPr lang="ko-KR" altLang="en-US" sz="2000" dirty="0" err="1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스팟</a:t>
            </a:r>
            <a:r>
              <a:rPr lang="ko-KR" altLang="en-US" sz="2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  <a:cs typeface="카페24 심플해" pitchFamily="34" charset="0"/>
              </a:rPr>
              <a:t> 추천을 제외할 수 있음</a:t>
            </a:r>
            <a:endParaRPr lang="en-US" altLang="ko-KR" sz="2000" dirty="0" smtClean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  <a:cs typeface="카페24 심플해" pitchFamily="34" charset="0"/>
            </a:endParaRPr>
          </a:p>
        </p:txBody>
      </p:sp>
      <p:pic>
        <p:nvPicPr>
          <p:cNvPr id="5124" name="Picture 4" descr="Smiley 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65" y="2385705"/>
            <a:ext cx="1373616" cy="13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270-2706983_question-mark-svg-png-icon-free-download-question-mark-transparent  - Studia3D.com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25" y="2456028"/>
            <a:ext cx="1231260" cy="12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earch AD - Free Icons #1504074 - PNG Images - PNGio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603" y="2535103"/>
            <a:ext cx="1084397" cy="108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4407631" y="3507202"/>
            <a:ext cx="9470451" cy="241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200" b="1" kern="0" spc="18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Q &amp; A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4407631" y="3485102"/>
            <a:ext cx="9470451" cy="23169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2200" kern="0" spc="18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감사합니다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5" y="181110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969496" y="-1943100"/>
            <a:ext cx="35628571" cy="16819048"/>
            <a:chOff x="-10015049" y="-7161984"/>
            <a:chExt cx="35628571" cy="16819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015049" y="-7161984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105525" y="-2663851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sp>
        <p:nvSpPr>
          <p:cNvPr id="48" name="Object 48"/>
          <p:cNvSpPr txBox="1"/>
          <p:nvPr/>
        </p:nvSpPr>
        <p:spPr>
          <a:xfrm>
            <a:off x="14373235" y="6154390"/>
            <a:ext cx="3519076" cy="323801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7000" kern="0" spc="26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01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0179889" y="7328431"/>
            <a:ext cx="4332984" cy="129594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5700" kern="0" spc="9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CHAPTER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827352" y="1646819"/>
            <a:ext cx="12153375" cy="27427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0" kern="0" spc="500" dirty="0" smtClean="0">
                <a:solidFill>
                  <a:srgbClr val="FFFFFF"/>
                </a:solidFill>
                <a:latin typeface="카페24 단정해" pitchFamily="34" charset="0"/>
                <a:cs typeface="카페24 단정해" pitchFamily="34" charset="0"/>
              </a:rPr>
              <a:t>기획 배경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52381" y="752411"/>
            <a:ext cx="9485714" cy="18381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기획 배경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688676"/>
            <a:ext cx="7792162" cy="7792162"/>
          </a:xfrm>
          <a:prstGeom prst="rect">
            <a:avLst/>
          </a:prstGeom>
        </p:spPr>
      </p:pic>
      <p:pic>
        <p:nvPicPr>
          <p:cNvPr id="2050" name="Picture 2" descr="띵동의 즐거우나루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030" y="3238500"/>
            <a:ext cx="1307272" cy="130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52381" y="752411"/>
            <a:ext cx="9485714" cy="18381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기획 배경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81" y="2860838"/>
            <a:ext cx="7620000" cy="7620000"/>
          </a:xfrm>
          <a:prstGeom prst="rect">
            <a:avLst/>
          </a:prstGeom>
        </p:spPr>
      </p:pic>
      <p:sp>
        <p:nvSpPr>
          <p:cNvPr id="15" name="Object 20"/>
          <p:cNvSpPr txBox="1"/>
          <p:nvPr/>
        </p:nvSpPr>
        <p:spPr>
          <a:xfrm>
            <a:off x="6400800" y="5128745"/>
            <a:ext cx="1555785" cy="7767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800" b="1" kern="0" spc="300" dirty="0" smtClean="0">
                <a:ln>
                  <a:solidFill>
                    <a:srgbClr val="7389D0"/>
                  </a:solidFill>
                </a:ln>
                <a:solidFill>
                  <a:schemeClr val="bg1"/>
                </a:solidFill>
                <a:latin typeface="카페24 심플해" pitchFamily="2" charset="-127"/>
                <a:ea typeface="카페24 심플해" pitchFamily="2" charset="-127"/>
              </a:rPr>
              <a:t>지역</a:t>
            </a:r>
            <a:endParaRPr lang="en-US" sz="4800" b="1" dirty="0">
              <a:ln>
                <a:solidFill>
                  <a:srgbClr val="7389D0"/>
                </a:solidFill>
              </a:ln>
              <a:solidFill>
                <a:schemeClr val="bg1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6" name="Object 20"/>
          <p:cNvSpPr txBox="1"/>
          <p:nvPr/>
        </p:nvSpPr>
        <p:spPr>
          <a:xfrm>
            <a:off x="7435815" y="3299945"/>
            <a:ext cx="1555785" cy="7767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800" b="1" kern="0" spc="300" dirty="0" smtClean="0">
                <a:ln>
                  <a:solidFill>
                    <a:srgbClr val="7389D0"/>
                  </a:solidFill>
                </a:ln>
                <a:solidFill>
                  <a:schemeClr val="bg1"/>
                </a:solidFill>
                <a:latin typeface="카페24 심플해" pitchFamily="2" charset="-127"/>
                <a:ea typeface="카페24 심플해" pitchFamily="2" charset="-127"/>
              </a:rPr>
              <a:t>맛집</a:t>
            </a:r>
            <a:endParaRPr lang="en-US" sz="4800" b="1" dirty="0">
              <a:ln>
                <a:solidFill>
                  <a:srgbClr val="7389D0"/>
                </a:solidFill>
              </a:ln>
              <a:solidFill>
                <a:schemeClr val="bg1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7" name="Object 20"/>
          <p:cNvSpPr txBox="1"/>
          <p:nvPr/>
        </p:nvSpPr>
        <p:spPr>
          <a:xfrm>
            <a:off x="11049000" y="5448300"/>
            <a:ext cx="2052456" cy="7767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800" b="1" kern="0" spc="300" dirty="0" smtClean="0">
                <a:ln>
                  <a:solidFill>
                    <a:srgbClr val="7389D0"/>
                  </a:solidFill>
                </a:ln>
                <a:solidFill>
                  <a:schemeClr val="bg1"/>
                </a:solidFill>
                <a:latin typeface="카페24 심플해" pitchFamily="2" charset="-127"/>
                <a:ea typeface="카페24 심플해" pitchFamily="2" charset="-127"/>
              </a:rPr>
              <a:t>관광지</a:t>
            </a:r>
            <a:endParaRPr lang="en-US" sz="4800" b="1" dirty="0">
              <a:ln>
                <a:solidFill>
                  <a:srgbClr val="7389D0"/>
                </a:solidFill>
              </a:ln>
              <a:solidFill>
                <a:schemeClr val="bg1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8" name="Object 20"/>
          <p:cNvSpPr txBox="1"/>
          <p:nvPr/>
        </p:nvSpPr>
        <p:spPr>
          <a:xfrm>
            <a:off x="9898567" y="3884836"/>
            <a:ext cx="1150434" cy="7767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kern="0" spc="300" dirty="0" smtClean="0">
                <a:ln>
                  <a:solidFill>
                    <a:srgbClr val="7389D0"/>
                  </a:solidFill>
                </a:ln>
                <a:solidFill>
                  <a:schemeClr val="bg1"/>
                </a:solidFill>
                <a:latin typeface="카페24 심플해" pitchFamily="2" charset="-127"/>
                <a:ea typeface="카페24 심플해" pitchFamily="2" charset="-127"/>
              </a:rPr>
              <a:t>코스</a:t>
            </a:r>
            <a:endParaRPr lang="en-US" sz="4000" b="1" dirty="0">
              <a:ln>
                <a:solidFill>
                  <a:srgbClr val="7389D0"/>
                </a:solidFill>
              </a:ln>
              <a:solidFill>
                <a:schemeClr val="bg1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19" name="Object 20"/>
          <p:cNvSpPr txBox="1"/>
          <p:nvPr/>
        </p:nvSpPr>
        <p:spPr>
          <a:xfrm>
            <a:off x="11582400" y="3390900"/>
            <a:ext cx="1150434" cy="7767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300" dirty="0" smtClean="0">
                <a:ln>
                  <a:solidFill>
                    <a:srgbClr val="7389D0"/>
                  </a:solidFill>
                </a:ln>
                <a:solidFill>
                  <a:schemeClr val="bg1"/>
                </a:solidFill>
                <a:latin typeface="카페24 심플해" pitchFamily="2" charset="-127"/>
                <a:ea typeface="카페24 심플해" pitchFamily="2" charset="-127"/>
              </a:rPr>
              <a:t>일정</a:t>
            </a:r>
            <a:endParaRPr lang="en-US" sz="2800" b="1" dirty="0">
              <a:ln>
                <a:solidFill>
                  <a:srgbClr val="7389D0"/>
                </a:solidFill>
              </a:ln>
              <a:solidFill>
                <a:schemeClr val="bg1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884668" y="3478023"/>
            <a:ext cx="1145518" cy="7951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300" dirty="0" smtClean="0">
                <a:ln>
                  <a:solidFill>
                    <a:srgbClr val="7389D0"/>
                  </a:solidFill>
                </a:ln>
                <a:solidFill>
                  <a:schemeClr val="bg1"/>
                </a:solidFill>
                <a:latin typeface="카페24 심플해" pitchFamily="2" charset="-127"/>
                <a:ea typeface="카페24 심플해" pitchFamily="2" charset="-127"/>
              </a:rPr>
              <a:t>교통</a:t>
            </a:r>
            <a:endParaRPr lang="en-US" sz="2800" b="1" dirty="0">
              <a:ln>
                <a:solidFill>
                  <a:srgbClr val="7389D0"/>
                </a:solidFill>
              </a:ln>
              <a:solidFill>
                <a:schemeClr val="bg1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6245882" y="6634310"/>
            <a:ext cx="1145518" cy="7951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b="1" kern="0" spc="300" dirty="0" smtClean="0">
                <a:ln>
                  <a:solidFill>
                    <a:srgbClr val="7389D0"/>
                  </a:solidFill>
                </a:ln>
                <a:solidFill>
                  <a:schemeClr val="bg1"/>
                </a:solidFill>
                <a:latin typeface="카페24 심플해" pitchFamily="2" charset="-127"/>
                <a:ea typeface="카페24 심플해" pitchFamily="2" charset="-127"/>
              </a:rPr>
              <a:t>날씨</a:t>
            </a:r>
            <a:endParaRPr lang="en-US" sz="2400" b="1" dirty="0">
              <a:ln>
                <a:solidFill>
                  <a:srgbClr val="7389D0"/>
                </a:solidFill>
              </a:ln>
              <a:solidFill>
                <a:schemeClr val="bg1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99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52381" y="752411"/>
            <a:ext cx="9485714" cy="18381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기획 배경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56" y="2652857"/>
            <a:ext cx="7844706" cy="78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00" y="263932"/>
            <a:ext cx="17833036" cy="9805769"/>
            <a:chOff x="226339" y="239973"/>
            <a:chExt cx="17833036" cy="98057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16030" y="684503"/>
              <a:ext cx="9801447" cy="8916708"/>
              <a:chOff x="-216030" y="684503"/>
              <a:chExt cx="9801447" cy="891670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-216030" y="684503"/>
                <a:ext cx="9801447" cy="891670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698327" y="684693"/>
              <a:ext cx="9805769" cy="8916328"/>
              <a:chOff x="8698327" y="684693"/>
              <a:chExt cx="9805769" cy="891632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8698327" y="684693"/>
                <a:ext cx="9805769" cy="8916328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9746680" y="720385"/>
            <a:ext cx="7693919" cy="18835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600" kern="0" spc="3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Triple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4104007" y="5140806"/>
            <a:ext cx="1005169" cy="143716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300" b="1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%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715566" y="736977"/>
            <a:ext cx="7693919" cy="169823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600" kern="0" spc="300" dirty="0" smtClean="0">
                <a:solidFill>
                  <a:srgbClr val="FDEBED"/>
                </a:solidFill>
                <a:latin typeface="카페24 단정해" pitchFamily="34" charset="0"/>
                <a:cs typeface="카페24 단정해" pitchFamily="34" charset="0"/>
              </a:rPr>
              <a:t>망고 플레이트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216220" y="8382033"/>
            <a:ext cx="4941467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dirty="0" smtClean="0">
                <a:solidFill>
                  <a:srgbClr val="FDEBED"/>
                </a:solidFill>
                <a:latin typeface="카페24 단정해" pitchFamily="34" charset="0"/>
                <a:cs typeface="카페24 단정해" pitchFamily="34" charset="0"/>
              </a:rPr>
              <a:t>위치 기반 맛집 검색 및 추천 서비스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1877914" y="3743924"/>
            <a:ext cx="3457946" cy="3430743"/>
            <a:chOff x="11864667" y="4109854"/>
            <a:chExt cx="3457946" cy="34307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4667" y="4109854"/>
              <a:ext cx="3457946" cy="343074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995551" y="8530184"/>
            <a:ext cx="5260812" cy="5028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dirty="0" smtClean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최저가 예약 및 여행 일정 제작 서비스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792576" y="3727237"/>
            <a:ext cx="3472134" cy="3472134"/>
            <a:chOff x="2791005" y="4230082"/>
            <a:chExt cx="3472134" cy="34721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1005" y="4230082"/>
              <a:ext cx="3472134" cy="3472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09745" y="4663972"/>
            <a:ext cx="3308705" cy="1499629"/>
            <a:chOff x="2908174" y="5166817"/>
            <a:chExt cx="3308705" cy="14996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8174" y="5166817"/>
              <a:ext cx="3308705" cy="14996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26259" y="4253728"/>
            <a:ext cx="2399397" cy="2399397"/>
            <a:chOff x="12413012" y="4619658"/>
            <a:chExt cx="2399397" cy="23993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3012" y="4619658"/>
              <a:ext cx="2399397" cy="2399397"/>
            </a:xfrm>
            <a:prstGeom prst="rect">
              <a:avLst/>
            </a:prstGeom>
          </p:spPr>
        </p:pic>
      </p:grpSp>
      <p:pic>
        <p:nvPicPr>
          <p:cNvPr id="38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8436" y="1798957"/>
            <a:ext cx="7457143" cy="74190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44993" y="3607009"/>
            <a:ext cx="3723810" cy="3708794"/>
          </a:xfrm>
          <a:prstGeom prst="rect">
            <a:avLst/>
          </a:prstGeom>
        </p:spPr>
      </p:pic>
      <p:grpSp>
        <p:nvGrpSpPr>
          <p:cNvPr id="41" name="그룹 1009"/>
          <p:cNvGrpSpPr/>
          <p:nvPr/>
        </p:nvGrpSpPr>
        <p:grpSpPr>
          <a:xfrm>
            <a:off x="908982" y="1798957"/>
            <a:ext cx="7457143" cy="7419048"/>
            <a:chOff x="907411" y="2301802"/>
            <a:chExt cx="7457143" cy="7419048"/>
          </a:xfrm>
        </p:grpSpPr>
        <p:pic>
          <p:nvPicPr>
            <p:cNvPr id="4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411" y="2301802"/>
              <a:ext cx="7457143" cy="7419048"/>
            </a:xfrm>
            <a:prstGeom prst="rect">
              <a:avLst/>
            </a:prstGeom>
          </p:spPr>
        </p:pic>
        <p:pic>
          <p:nvPicPr>
            <p:cNvPr id="4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3968" y="4109854"/>
              <a:ext cx="3723810" cy="3708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2134" y="-3786983"/>
            <a:ext cx="9801447" cy="17859681"/>
            <a:chOff x="4242134" y="-3786983"/>
            <a:chExt cx="9801447" cy="17859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242134" y="-3786983"/>
              <a:ext cx="9801447" cy="178596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904561" y="634380"/>
            <a:ext cx="8476592" cy="14929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7600" kern="0" spc="300" dirty="0" smtClean="0">
                <a:solidFill>
                  <a:srgbClr val="FDEBED"/>
                </a:solidFill>
                <a:latin typeface="카페24 단정해" pitchFamily="34" charset="0"/>
                <a:cs typeface="카페24 단정해" pitchFamily="34" charset="0"/>
              </a:rPr>
              <a:t>망고 플레이트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810662" y="9491608"/>
            <a:ext cx="571500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 smtClean="0">
                <a:solidFill>
                  <a:srgbClr val="FDEBED"/>
                </a:solidFill>
                <a:latin typeface="카페24 심플해" pitchFamily="2" charset="-127"/>
                <a:ea typeface="카페24 심플해" pitchFamily="2" charset="-127"/>
              </a:rPr>
              <a:t>(</a:t>
            </a:r>
            <a:r>
              <a:rPr lang="ko-KR" altLang="en-US" sz="3000" dirty="0" smtClean="0">
                <a:solidFill>
                  <a:srgbClr val="FDEBED"/>
                </a:solidFill>
                <a:latin typeface="카페24 심플해" pitchFamily="2" charset="-127"/>
                <a:ea typeface="카페24 심플해" pitchFamily="2" charset="-127"/>
              </a:rPr>
              <a:t>출처 </a:t>
            </a:r>
            <a:r>
              <a:rPr lang="en-US" altLang="ko-KR" sz="3000" dirty="0" smtClean="0">
                <a:solidFill>
                  <a:srgbClr val="FDEBED"/>
                </a:solidFill>
                <a:latin typeface="카페24 심플해" pitchFamily="2" charset="-127"/>
                <a:ea typeface="카페24 심플해" pitchFamily="2" charset="-127"/>
              </a:rPr>
              <a:t>: Google Play </a:t>
            </a:r>
            <a:r>
              <a:rPr lang="ko-KR" altLang="en-US" sz="3000" dirty="0" smtClean="0">
                <a:solidFill>
                  <a:srgbClr val="FDEBED"/>
                </a:solidFill>
                <a:latin typeface="카페24 심플해" pitchFamily="2" charset="-127"/>
                <a:ea typeface="카페24 심플해" pitchFamily="2" charset="-127"/>
              </a:rPr>
              <a:t>스토어</a:t>
            </a:r>
            <a:r>
              <a:rPr lang="en-US" altLang="ko-KR" sz="3000" dirty="0" smtClean="0">
                <a:solidFill>
                  <a:srgbClr val="FDEBED"/>
                </a:solidFill>
                <a:latin typeface="카페24 심플해" pitchFamily="2" charset="-127"/>
                <a:ea typeface="카페24 심플해" pitchFamily="2" charset="-127"/>
              </a:rPr>
              <a:t>)</a:t>
            </a:r>
            <a:endParaRPr lang="en-US" dirty="0">
              <a:latin typeface="카페24 심플해" pitchFamily="2" charset="-127"/>
              <a:ea typeface="카페24 심플해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50748" y="3320179"/>
            <a:ext cx="10784218" cy="6171429"/>
            <a:chOff x="3810000" y="3331065"/>
            <a:chExt cx="10784218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10000" y="3331065"/>
              <a:ext cx="3440074" cy="6171429"/>
              <a:chOff x="3749269" y="3409110"/>
              <a:chExt cx="3440074" cy="6171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49269" y="3409110"/>
                <a:ext cx="3440074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486882" y="3331065"/>
              <a:ext cx="3463963" cy="6171429"/>
              <a:chOff x="7426151" y="3409110"/>
              <a:chExt cx="3463963" cy="617142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26151" y="3409110"/>
                <a:ext cx="3463963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187653" y="3331065"/>
              <a:ext cx="3406565" cy="6171429"/>
              <a:chOff x="11126922" y="3409110"/>
              <a:chExt cx="3406565" cy="61714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26922" y="3409110"/>
                <a:ext cx="3406565" cy="6171429"/>
              </a:xfrm>
              <a:prstGeom prst="rect">
                <a:avLst/>
              </a:prstGeom>
            </p:spPr>
          </p:pic>
        </p:grpSp>
      </p:grpSp>
      <p:sp>
        <p:nvSpPr>
          <p:cNvPr id="13" name="Object 6"/>
          <p:cNvSpPr txBox="1"/>
          <p:nvPr/>
        </p:nvSpPr>
        <p:spPr>
          <a:xfrm>
            <a:off x="5362258" y="2234908"/>
            <a:ext cx="789654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 smtClean="0">
                <a:solidFill>
                  <a:srgbClr val="FDEBED"/>
                </a:solidFill>
                <a:latin typeface="카페24 단정해" pitchFamily="34" charset="0"/>
                <a:cs typeface="카페24 단정해" pitchFamily="34" charset="0"/>
              </a:rPr>
              <a:t>위치 기반 맛집 검색 및 추천 서비스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9973" y="-3784849"/>
            <a:ext cx="9805769" cy="17855413"/>
            <a:chOff x="4239973" y="-3784849"/>
            <a:chExt cx="9805769" cy="17855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239973" y="-3784849"/>
              <a:ext cx="9805769" cy="17855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3800" y="3314700"/>
            <a:ext cx="3472926" cy="6171429"/>
            <a:chOff x="3740396" y="3461380"/>
            <a:chExt cx="3472926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0396" y="3461380"/>
              <a:ext cx="347292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4108" y="3320179"/>
            <a:ext cx="3452492" cy="6171429"/>
            <a:chOff x="7410217" y="3461380"/>
            <a:chExt cx="3452492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0217" y="3461380"/>
              <a:ext cx="345249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5200" y="3315471"/>
            <a:ext cx="3477424" cy="6171429"/>
            <a:chOff x="11059604" y="3461380"/>
            <a:chExt cx="347742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9604" y="3461380"/>
              <a:ext cx="3477424" cy="6171429"/>
            </a:xfrm>
            <a:prstGeom prst="rect">
              <a:avLst/>
            </a:prstGeom>
          </p:spPr>
        </p:pic>
      </p:grpSp>
      <p:sp>
        <p:nvSpPr>
          <p:cNvPr id="20" name="Object 5"/>
          <p:cNvSpPr txBox="1"/>
          <p:nvPr/>
        </p:nvSpPr>
        <p:spPr>
          <a:xfrm>
            <a:off x="4904561" y="634380"/>
            <a:ext cx="8476592" cy="14929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7600" kern="0" spc="300" dirty="0">
                <a:solidFill>
                  <a:srgbClr val="7389D0"/>
                </a:solidFill>
                <a:latin typeface="카페24 단정해" pitchFamily="34" charset="0"/>
                <a:cs typeface="카페24 단정해" pitchFamily="34" charset="0"/>
              </a:rPr>
              <a:t>Triple</a:t>
            </a:r>
            <a:endParaRPr lang="en-US" dirty="0"/>
          </a:p>
        </p:txBody>
      </p:sp>
      <p:sp>
        <p:nvSpPr>
          <p:cNvPr id="21" name="Object 6"/>
          <p:cNvSpPr txBox="1"/>
          <p:nvPr/>
        </p:nvSpPr>
        <p:spPr>
          <a:xfrm>
            <a:off x="5209858" y="2082508"/>
            <a:ext cx="7896548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 err="1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최저가</a:t>
            </a:r>
            <a:r>
              <a:rPr lang="en-US" altLang="ko-KR" sz="3000" dirty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</a:t>
            </a:r>
            <a:r>
              <a:rPr lang="en-US" altLang="ko-KR" sz="3000" dirty="0" err="1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예약</a:t>
            </a:r>
            <a:r>
              <a:rPr lang="en-US" altLang="ko-KR" sz="3000" dirty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및 </a:t>
            </a:r>
            <a:r>
              <a:rPr lang="en-US" altLang="ko-KR" sz="3000" dirty="0" err="1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여행</a:t>
            </a:r>
            <a:r>
              <a:rPr lang="en-US" altLang="ko-KR" sz="3000" dirty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</a:t>
            </a:r>
            <a:r>
              <a:rPr lang="en-US" altLang="ko-KR" sz="3000" dirty="0" err="1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일정</a:t>
            </a:r>
            <a:r>
              <a:rPr lang="en-US" altLang="ko-KR" sz="3000" dirty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</a:t>
            </a:r>
            <a:r>
              <a:rPr lang="en-US" altLang="ko-KR" sz="3000" dirty="0" err="1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제작</a:t>
            </a:r>
            <a:r>
              <a:rPr lang="en-US" altLang="ko-KR" sz="3000" dirty="0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 </a:t>
            </a:r>
            <a:r>
              <a:rPr lang="en-US" altLang="ko-KR" sz="3000" dirty="0" err="1">
                <a:solidFill>
                  <a:srgbClr val="7389D0"/>
                </a:solidFill>
                <a:latin typeface="카페24 단정해" pitchFamily="2" charset="-127"/>
                <a:ea typeface="카페24 단정해" pitchFamily="2" charset="-127"/>
                <a:cs typeface="카페24 단정해" pitchFamily="34" charset="0"/>
              </a:rPr>
              <a:t>서비스</a:t>
            </a:r>
            <a:endParaRPr lang="en-US" altLang="ko-KR" sz="3200" dirty="0"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12810662" y="9491608"/>
            <a:ext cx="5715000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(</a:t>
            </a:r>
            <a:r>
              <a:rPr lang="ko-KR" altLang="en-US" sz="3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출처 </a:t>
            </a:r>
            <a:r>
              <a:rPr lang="en-US" altLang="ko-KR" sz="3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: Google Play </a:t>
            </a:r>
            <a:r>
              <a:rPr lang="ko-KR" altLang="en-US" sz="3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스토어</a:t>
            </a:r>
            <a:r>
              <a:rPr lang="en-US" altLang="ko-KR" sz="3000" dirty="0" smtClean="0">
                <a:solidFill>
                  <a:srgbClr val="7389D0"/>
                </a:solidFill>
                <a:latin typeface="카페24 심플해" pitchFamily="2" charset="-127"/>
                <a:ea typeface="카페24 심플해" pitchFamily="2" charset="-127"/>
              </a:rPr>
              <a:t>)</a:t>
            </a:r>
            <a:endParaRPr lang="en-US" dirty="0">
              <a:solidFill>
                <a:srgbClr val="7389D0"/>
              </a:solidFill>
              <a:latin typeface="카페24 심플해" pitchFamily="2" charset="-127"/>
              <a:ea typeface="카페24 심플해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376</Words>
  <Application>Microsoft Office PowerPoint</Application>
  <PresentationFormat>사용자 지정</PresentationFormat>
  <Paragraphs>120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카페24 심플해</vt:lpstr>
      <vt:lpstr>카페24 단정해</vt:lpstr>
      <vt:lpstr>Calibri</vt:lpstr>
      <vt:lpstr>맑은 고딕</vt:lpstr>
      <vt:lpstr>Arial</vt:lpstr>
      <vt:lpstr>?? ??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35</cp:revision>
  <dcterms:created xsi:type="dcterms:W3CDTF">2021-03-18T19:04:42Z</dcterms:created>
  <dcterms:modified xsi:type="dcterms:W3CDTF">2021-03-19T01:13:56Z</dcterms:modified>
</cp:coreProperties>
</file>